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grandir" panose="020B0604020202020204" charset="0"/>
      <p:regular r:id="rId17"/>
    </p:embeddedFont>
    <p:embeddedFont>
      <p:font typeface="Agrandir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old" panose="020B0604020202020204" charset="0"/>
      <p:regular r:id="rId23"/>
    </p:embeddedFont>
    <p:embeddedFont>
      <p:font typeface="Montserrat Classic Bold" panose="020B0604020202020204" charset="0"/>
      <p:regular r:id="rId24"/>
    </p:embeddedFont>
    <p:embeddedFont>
      <p:font typeface="Montserrat Light" panose="00000400000000000000" pitchFamily="2" charset="0"/>
      <p:regular r:id="rId25"/>
    </p:embeddedFont>
    <p:embeddedFont>
      <p:font typeface="Montserrat Light Bold" panose="020B0604020202020204" charset="0"/>
      <p:regular r:id="rId26"/>
    </p:embeddedFont>
    <p:embeddedFont>
      <p:font typeface="Montserrat Light Italics" panose="020B0604020202020204" charset="0"/>
      <p:regular r:id="rId27"/>
    </p:embeddedFont>
    <p:embeddedFont>
      <p:font typeface="Noto Serif Display Bold Bold" panose="020B0604020202020204"/>
      <p:regular r:id="rId28"/>
    </p:embeddedFont>
    <p:embeddedFont>
      <p:font typeface="Open Sans Extra Bold" panose="020B0604020202020204" charset="0"/>
      <p:regular r:id="rId29"/>
    </p:embeddedFont>
    <p:embeddedFont>
      <p:font typeface="Oswald" panose="00000500000000000000" pitchFamily="2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839943" y="2083340"/>
            <a:ext cx="8296742" cy="5193760"/>
            <a:chOff x="0" y="0"/>
            <a:chExt cx="4572000" cy="2862072"/>
          </a:xfrm>
        </p:grpSpPr>
        <p:sp>
          <p:nvSpPr>
            <p:cNvPr id="7" name="Freeform 7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/>
              <a:stretch>
                <a:fillRect l="-27188" t="-1572" b="-3398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 t="-57" b="-57"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-506054" y="1346240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506054" y="8940760"/>
            <a:ext cx="1930010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23950" y="3179635"/>
            <a:ext cx="7969213" cy="398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88"/>
              </a:lnSpc>
            </a:pPr>
            <a:r>
              <a:rPr lang="en-US" sz="9200">
                <a:solidFill>
                  <a:srgbClr val="F5EDE6"/>
                </a:solidFill>
                <a:latin typeface="Noto Serif Display Bold Bold"/>
              </a:rPr>
              <a:t>ANÁLISIS PREDICTIVO DE CALIDAD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369" y="402780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636275" y="2751896"/>
            <a:ext cx="9015451" cy="7121580"/>
          </a:xfrm>
          <a:custGeom>
            <a:avLst/>
            <a:gdLst/>
            <a:ahLst/>
            <a:cxnLst/>
            <a:rect l="l" t="t" r="r" b="b"/>
            <a:pathLst>
              <a:path w="9015451" h="7121580">
                <a:moveTo>
                  <a:pt x="0" y="0"/>
                </a:moveTo>
                <a:lnTo>
                  <a:pt x="9015450" y="0"/>
                </a:lnTo>
                <a:lnTo>
                  <a:pt x="9015450" y="7121580"/>
                </a:lnTo>
                <a:lnTo>
                  <a:pt x="0" y="712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92536" y="1583178"/>
            <a:ext cx="14733819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6500">
                <a:solidFill>
                  <a:srgbClr val="F5EDE6"/>
                </a:solidFill>
                <a:latin typeface="Noto Serif Display Bold Bold"/>
              </a:rPr>
              <a:t> CALIDAD VS. CLORUROS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27769" y="379747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4752930" y="2904568"/>
            <a:ext cx="8782140" cy="6937281"/>
          </a:xfrm>
          <a:custGeom>
            <a:avLst/>
            <a:gdLst/>
            <a:ahLst/>
            <a:cxnLst/>
            <a:rect l="l" t="t" r="r" b="b"/>
            <a:pathLst>
              <a:path w="8782140" h="6937281">
                <a:moveTo>
                  <a:pt x="0" y="0"/>
                </a:moveTo>
                <a:lnTo>
                  <a:pt x="8782140" y="0"/>
                </a:lnTo>
                <a:lnTo>
                  <a:pt x="8782140" y="6937281"/>
                </a:lnTo>
                <a:lnTo>
                  <a:pt x="0" y="6937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8389" y="1659514"/>
            <a:ext cx="14831222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6500">
                <a:solidFill>
                  <a:srgbClr val="F5EDE6"/>
                </a:solidFill>
                <a:latin typeface="Noto Serif Display Bold Bold"/>
              </a:rPr>
              <a:t>CALIDAD VS. DENSIDAD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75369" y="402780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678431" y="2986779"/>
            <a:ext cx="8362028" cy="6271521"/>
          </a:xfrm>
          <a:custGeom>
            <a:avLst/>
            <a:gdLst/>
            <a:ahLst/>
            <a:cxnLst/>
            <a:rect l="l" t="t" r="r" b="b"/>
            <a:pathLst>
              <a:path w="8362028" h="6271521">
                <a:moveTo>
                  <a:pt x="0" y="0"/>
                </a:moveTo>
                <a:lnTo>
                  <a:pt x="8362028" y="0"/>
                </a:lnTo>
                <a:lnTo>
                  <a:pt x="8362028" y="6271521"/>
                </a:lnTo>
                <a:lnTo>
                  <a:pt x="0" y="627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92536" y="1583178"/>
            <a:ext cx="14733819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6500">
                <a:solidFill>
                  <a:srgbClr val="F5EDE6"/>
                </a:solidFill>
                <a:latin typeface="Noto Serif Display Bold Bold"/>
              </a:rPr>
              <a:t> CALIDAD VS. ACIDEZ VOLÁTIL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27769" y="379747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051" y="1906653"/>
            <a:ext cx="2623852" cy="26238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28795" y="2264175"/>
            <a:ext cx="14831222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6500">
                <a:solidFill>
                  <a:srgbClr val="F5EDE6"/>
                </a:solidFill>
                <a:latin typeface="Noto Serif Display Bold Bold"/>
              </a:rPr>
              <a:t>MODELOS ENTRENADOS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75369" y="402780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842989" y="3935750"/>
            <a:ext cx="6716622" cy="4263350"/>
            <a:chOff x="0" y="0"/>
            <a:chExt cx="8955496" cy="568446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955496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3150" spc="141">
                  <a:solidFill>
                    <a:srgbClr val="FFFFFF"/>
                  </a:solidFill>
                  <a:latin typeface="Montserrat Classic Bold"/>
                </a:rPr>
                <a:t>SUPERVISADOS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20561"/>
              <a:ext cx="8955496" cy="297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7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Montserrat Light"/>
                </a:rPr>
                <a:t>Regresión logística</a:t>
              </a:r>
            </a:p>
            <a:p>
              <a:pPr>
                <a:lnSpc>
                  <a:spcPts val="347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Montserrat Light Italics"/>
                </a:rPr>
                <a:t>Random Forest Classifier</a:t>
              </a:r>
            </a:p>
            <a:p>
              <a:pPr>
                <a:lnSpc>
                  <a:spcPts val="347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Montserrat Light Italics"/>
                </a:rPr>
                <a:t>Gradient Boost</a:t>
              </a:r>
            </a:p>
            <a:p>
              <a:pPr>
                <a:lnSpc>
                  <a:spcPts val="347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Montserrat Light Italics"/>
                </a:rPr>
                <a:t>Support Vector Machine</a:t>
              </a:r>
            </a:p>
            <a:p>
              <a:pPr algn="l">
                <a:lnSpc>
                  <a:spcPts val="347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Montserrat Light Italics"/>
                </a:rPr>
                <a:t>KNeighbors Classifier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398756"/>
              <a:ext cx="8955496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3150" spc="141">
                  <a:solidFill>
                    <a:srgbClr val="FFFFFF"/>
                  </a:solidFill>
                  <a:latin typeface="Montserrat Classic Bold"/>
                </a:rPr>
                <a:t>NO SUPERVISADOS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119316"/>
              <a:ext cx="8955496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Montserrat Light Italics"/>
                </a:rPr>
                <a:t>Principal Component Analysis</a:t>
              </a:r>
              <a:r>
                <a:rPr lang="en-US" sz="2400" spc="228">
                  <a:solidFill>
                    <a:srgbClr val="FFFFFF"/>
                  </a:solidFill>
                  <a:latin typeface="Montserrat Light"/>
                </a:rPr>
                <a:t> (PCA)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10075" y="5540156"/>
            <a:ext cx="6205769" cy="2045271"/>
            <a:chOff x="0" y="0"/>
            <a:chExt cx="8274358" cy="272702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2400"/>
              <a:ext cx="8274358" cy="1066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6000">
                  <a:solidFill>
                    <a:srgbClr val="FFFFFF"/>
                  </a:solidFill>
                  <a:latin typeface="Horizon Bold"/>
                </a:rPr>
                <a:t>MACHINE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60227"/>
              <a:ext cx="8274358" cy="106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6000">
                  <a:solidFill>
                    <a:srgbClr val="FFFFFF"/>
                  </a:solidFill>
                  <a:latin typeface="Horizon Bold"/>
                </a:rPr>
                <a:t>LEARNING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6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675963" y="2199447"/>
            <a:ext cx="6909654" cy="6909654"/>
            <a:chOff x="0" y="0"/>
            <a:chExt cx="9212872" cy="9212872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9212872" cy="9212872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688969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688969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7F9F8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96B497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AFCBB0"/>
              </a:solidFill>
            </p:spPr>
          </p:sp>
        </p:grpSp>
      </p:grpSp>
      <p:sp>
        <p:nvSpPr>
          <p:cNvPr id="13" name="Freeform 13"/>
          <p:cNvSpPr/>
          <p:nvPr/>
        </p:nvSpPr>
        <p:spPr>
          <a:xfrm>
            <a:off x="719206" y="4230737"/>
            <a:ext cx="8655055" cy="4246891"/>
          </a:xfrm>
          <a:custGeom>
            <a:avLst/>
            <a:gdLst/>
            <a:ahLst/>
            <a:cxnLst/>
            <a:rect l="l" t="t" r="r" b="b"/>
            <a:pathLst>
              <a:path w="8655055" h="4246891">
                <a:moveTo>
                  <a:pt x="0" y="0"/>
                </a:moveTo>
                <a:lnTo>
                  <a:pt x="8655055" y="0"/>
                </a:lnTo>
                <a:lnTo>
                  <a:pt x="8655055" y="4246891"/>
                </a:lnTo>
                <a:lnTo>
                  <a:pt x="0" y="4246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23950" y="2647363"/>
            <a:ext cx="8369846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0"/>
              </a:lnSpc>
            </a:pPr>
            <a:r>
              <a:rPr lang="en-US" sz="6500">
                <a:solidFill>
                  <a:srgbClr val="F5EDE6"/>
                </a:solidFill>
                <a:latin typeface="Noto Serif Display Bold Bold"/>
              </a:rPr>
              <a:t>MODELO ELEGIDO: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56537" y="5292959"/>
            <a:ext cx="1148507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Open Sans Extra Bold"/>
              </a:rPr>
              <a:t>68 %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27769" y="379747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23950" y="3841623"/>
            <a:ext cx="7969213" cy="266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88"/>
              </a:lnSpc>
            </a:pPr>
            <a:r>
              <a:rPr lang="en-US" sz="9200">
                <a:solidFill>
                  <a:srgbClr val="F5EDE6"/>
                </a:solidFill>
                <a:latin typeface="Noto Serif Display Bold Bold"/>
              </a:rPr>
              <a:t>¡MUCHAS GRACIAS!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839942" y="2083339"/>
            <a:ext cx="9776871" cy="6120321"/>
            <a:chOff x="0" y="0"/>
            <a:chExt cx="4572000" cy="2862072"/>
          </a:xfrm>
        </p:grpSpPr>
        <p:sp>
          <p:nvSpPr>
            <p:cNvPr id="8" name="Freeform 8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/>
              <a:stretch>
                <a:fillRect t="-3255" b="-325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 t="-57" b="-57"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>
            <a:off x="-506054" y="1346240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506054" y="8940760"/>
            <a:ext cx="1930010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369" y="402780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839942" y="3389948"/>
            <a:ext cx="8290047" cy="5189569"/>
            <a:chOff x="0" y="0"/>
            <a:chExt cx="4572000" cy="2862072"/>
          </a:xfrm>
        </p:grpSpPr>
        <p:sp>
          <p:nvSpPr>
            <p:cNvPr id="7" name="Freeform 7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/>
              <a:stretch>
                <a:fillRect t="-3255" b="-325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/>
              <a:stretch>
                <a:fillRect t="-57" b="-5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123950" y="2475167"/>
            <a:ext cx="8369846" cy="91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2"/>
              </a:lnSpc>
            </a:pPr>
            <a:r>
              <a:rPr lang="en-US" sz="6300">
                <a:solidFill>
                  <a:srgbClr val="F5EDE6"/>
                </a:solidFill>
                <a:latin typeface="Noto Serif Display Bold Bold"/>
              </a:rPr>
              <a:t>OBJETIVO: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9981" y="4197352"/>
            <a:ext cx="7904019" cy="25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4"/>
              </a:lnSpc>
            </a:pPr>
            <a:r>
              <a:rPr lang="en-US" sz="2499">
                <a:solidFill>
                  <a:srgbClr val="F5EDE6"/>
                </a:solidFill>
                <a:latin typeface="Montserrat Bold"/>
              </a:rPr>
              <a:t>El departamento de compras nos encarga la misión de que le ayudemos a predecir qué vinos y, por tanto, qué proveedores utilizar con el fin de optimizar recursos y mejorar la calidad del producto ofrecido.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61114" y="429108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728389" y="2264175"/>
            <a:ext cx="14831222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6500">
                <a:solidFill>
                  <a:srgbClr val="F5EDE6"/>
                </a:solidFill>
                <a:latin typeface="Noto Serif Display Bold Bold"/>
              </a:rPr>
              <a:t>FUENTE DE DATOS: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09794" y="4910448"/>
            <a:ext cx="4702774" cy="304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4"/>
              </a:lnSpc>
            </a:pPr>
            <a:r>
              <a:rPr lang="en-US" sz="2300" spc="112">
                <a:solidFill>
                  <a:srgbClr val="F5EDE6"/>
                </a:solidFill>
                <a:latin typeface="Montserrat Bold"/>
              </a:rPr>
              <a:t>Se nos facilita una tabla con datos de la composición del histórico de vinos blancos adquiridos por la firma, los cuales tienen asignado una puntuación de calidad.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91995" y="4910448"/>
            <a:ext cx="5636451" cy="406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4"/>
              </a:lnSpc>
            </a:pPr>
            <a:r>
              <a:rPr lang="en-US" sz="2300" spc="112">
                <a:solidFill>
                  <a:srgbClr val="F5EDE6"/>
                </a:solidFill>
                <a:latin typeface="Montserrat Bold"/>
              </a:rPr>
              <a:t>A partir de ahí, se trata de crear una herramienta que sea capaz de predecir, con la mayor tasa de acierto posible, la calidad de cualquier vino y poder tomar mejores decisiones a la hora de adquirir este producto en el futuro.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75369" y="402780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6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144000" y="2218049"/>
            <a:ext cx="7715352" cy="6658574"/>
            <a:chOff x="0" y="0"/>
            <a:chExt cx="10287136" cy="887809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136" y="6350"/>
              <a:ext cx="10287000" cy="8871748"/>
              <a:chOff x="0" y="0"/>
              <a:chExt cx="10287000" cy="887174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17680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3542349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316699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091049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8865398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10287136" cy="8878098"/>
              <a:chOff x="-136" y="-6350"/>
              <a:chExt cx="10287136" cy="887809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732" y="7084661"/>
                <a:ext cx="1855125" cy="178708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1787087">
                    <a:moveTo>
                      <a:pt x="1732" y="1787087"/>
                    </a:moveTo>
                    <a:lnTo>
                      <a:pt x="1732" y="154520"/>
                    </a:lnTo>
                    <a:cubicBezTo>
                      <a:pt x="0" y="114145"/>
                      <a:pt x="14838" y="74814"/>
                      <a:pt x="42809" y="45645"/>
                    </a:cubicBezTo>
                    <a:cubicBezTo>
                      <a:pt x="70779" y="16476"/>
                      <a:pt x="109452" y="0"/>
                      <a:pt x="149865" y="38"/>
                    </a:cubicBezTo>
                    <a:lnTo>
                      <a:pt x="1705259" y="38"/>
                    </a:lnTo>
                    <a:cubicBezTo>
                      <a:pt x="1745672" y="0"/>
                      <a:pt x="1784345" y="16476"/>
                      <a:pt x="1812315" y="45645"/>
                    </a:cubicBezTo>
                    <a:cubicBezTo>
                      <a:pt x="1840286" y="74814"/>
                      <a:pt x="1855124" y="114145"/>
                      <a:pt x="1853392" y="154520"/>
                    </a:cubicBezTo>
                    <a:lnTo>
                      <a:pt x="1853392" y="1787087"/>
                    </a:lnTo>
                    <a:close/>
                  </a:path>
                </a:pathLst>
              </a:custGeom>
              <a:solidFill>
                <a:srgbClr val="96B497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2108835" y="5316699"/>
                <a:ext cx="1851660" cy="355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555050">
                    <a:moveTo>
                      <a:pt x="0" y="3555049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3555049"/>
                    </a:lnTo>
                    <a:close/>
                  </a:path>
                </a:pathLst>
              </a:custGeom>
              <a:solidFill>
                <a:srgbClr val="96B497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4217670" y="3542349"/>
                <a:ext cx="1851660" cy="5329399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329399">
                    <a:moveTo>
                      <a:pt x="0" y="5329399"/>
                    </a:moveTo>
                    <a:lnTo>
                      <a:pt x="0" y="148133"/>
                    </a:lnTo>
                    <a:cubicBezTo>
                      <a:pt x="0" y="108846"/>
                      <a:pt x="15607" y="71168"/>
                      <a:pt x="43387" y="43388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8"/>
                    </a:cubicBezTo>
                    <a:cubicBezTo>
                      <a:pt x="1836053" y="71168"/>
                      <a:pt x="1851660" y="108846"/>
                      <a:pt x="1851660" y="148133"/>
                    </a:cubicBezTo>
                    <a:lnTo>
                      <a:pt x="1851660" y="5329399"/>
                    </a:lnTo>
                    <a:close/>
                  </a:path>
                </a:pathLst>
              </a:custGeom>
              <a:solidFill>
                <a:srgbClr val="96B497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6326505" y="1768000"/>
                <a:ext cx="1851660" cy="7103749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7103749">
                    <a:moveTo>
                      <a:pt x="0" y="7103748"/>
                    </a:moveTo>
                    <a:lnTo>
                      <a:pt x="0" y="148132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6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6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2"/>
                    </a:cubicBezTo>
                    <a:lnTo>
                      <a:pt x="1851660" y="7103748"/>
                    </a:lnTo>
                    <a:close/>
                  </a:path>
                </a:pathLst>
              </a:custGeom>
              <a:solidFill>
                <a:srgbClr val="96B497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8435340" y="-6350"/>
                <a:ext cx="1851660" cy="887809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878098">
                    <a:moveTo>
                      <a:pt x="0" y="8878098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8878098"/>
                    </a:lnTo>
                    <a:close/>
                  </a:path>
                </a:pathLst>
              </a:custGeom>
              <a:solidFill>
                <a:srgbClr val="96B497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7978223"/>
                <a:ext cx="1851660" cy="89352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93525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93525"/>
                    </a:lnTo>
                    <a:lnTo>
                      <a:pt x="0" y="893525"/>
                    </a:lnTo>
                    <a:close/>
                  </a:path>
                </a:pathLst>
              </a:custGeom>
              <a:solidFill>
                <a:srgbClr val="7F9F8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2108835" y="6027709"/>
                <a:ext cx="1851660" cy="284404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284404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2844039"/>
                    </a:lnTo>
                    <a:lnTo>
                      <a:pt x="0" y="2844039"/>
                    </a:lnTo>
                    <a:close/>
                  </a:path>
                </a:pathLst>
              </a:custGeom>
              <a:solidFill>
                <a:srgbClr val="7F9F80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4217670" y="4430582"/>
                <a:ext cx="1851660" cy="4441166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441166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441166"/>
                    </a:lnTo>
                    <a:lnTo>
                      <a:pt x="0" y="4441166"/>
                    </a:lnTo>
                    <a:close/>
                  </a:path>
                </a:pathLst>
              </a:custGeom>
              <a:solidFill>
                <a:srgbClr val="7F9F80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6326505" y="3188749"/>
                <a:ext cx="1851660" cy="5682999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682999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682999"/>
                    </a:lnTo>
                    <a:lnTo>
                      <a:pt x="0" y="5682999"/>
                    </a:lnTo>
                    <a:close/>
                  </a:path>
                </a:pathLst>
              </a:custGeom>
              <a:solidFill>
                <a:srgbClr val="7F9F80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8435340" y="1414146"/>
                <a:ext cx="1851660" cy="7457603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7457603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7457602"/>
                    </a:lnTo>
                    <a:lnTo>
                      <a:pt x="0" y="7457602"/>
                    </a:lnTo>
                    <a:close/>
                  </a:path>
                </a:pathLst>
              </a:custGeom>
              <a:solidFill>
                <a:srgbClr val="7F9F8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8871748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969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2108835" y="7449728"/>
                <a:ext cx="1851660" cy="14220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42202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422020"/>
                    </a:lnTo>
                    <a:lnTo>
                      <a:pt x="0" y="1422020"/>
                    </a:lnTo>
                    <a:close/>
                  </a:path>
                </a:pathLst>
              </a:custGeom>
              <a:solidFill>
                <a:srgbClr val="688969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4217670" y="6207049"/>
                <a:ext cx="1851660" cy="266470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266470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2664699"/>
                    </a:lnTo>
                    <a:lnTo>
                      <a:pt x="0" y="2664699"/>
                    </a:lnTo>
                    <a:close/>
                  </a:path>
                </a:pathLst>
              </a:custGeom>
              <a:solidFill>
                <a:srgbClr val="688969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6326505" y="5675061"/>
                <a:ext cx="1851660" cy="3196687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196687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196687"/>
                    </a:lnTo>
                    <a:lnTo>
                      <a:pt x="0" y="3196687"/>
                    </a:lnTo>
                    <a:close/>
                  </a:path>
                </a:pathLst>
              </a:custGeom>
              <a:solidFill>
                <a:srgbClr val="688969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8435340" y="4965385"/>
                <a:ext cx="1851660" cy="3906363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906363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906363"/>
                    </a:lnTo>
                    <a:lnTo>
                      <a:pt x="0" y="3906363"/>
                    </a:lnTo>
                    <a:close/>
                  </a:path>
                </a:pathLst>
              </a:custGeom>
              <a:solidFill>
                <a:srgbClr val="688969"/>
              </a:solidFill>
            </p:spPr>
          </p:sp>
        </p:grpSp>
      </p:grpSp>
      <p:sp>
        <p:nvSpPr>
          <p:cNvPr id="30" name="Freeform 30"/>
          <p:cNvSpPr/>
          <p:nvPr/>
        </p:nvSpPr>
        <p:spPr>
          <a:xfrm>
            <a:off x="2007854" y="6601700"/>
            <a:ext cx="2685650" cy="3142782"/>
          </a:xfrm>
          <a:custGeom>
            <a:avLst/>
            <a:gdLst/>
            <a:ahLst/>
            <a:cxnLst/>
            <a:rect l="l" t="t" r="r" b="b"/>
            <a:pathLst>
              <a:path w="2685650" h="3142782">
                <a:moveTo>
                  <a:pt x="0" y="0"/>
                </a:moveTo>
                <a:lnTo>
                  <a:pt x="2685650" y="0"/>
                </a:lnTo>
                <a:lnTo>
                  <a:pt x="2685650" y="3142782"/>
                </a:lnTo>
                <a:lnTo>
                  <a:pt x="0" y="3142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123950" y="3724184"/>
            <a:ext cx="7139108" cy="203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6999">
                <a:solidFill>
                  <a:srgbClr val="F5EDE6"/>
                </a:solidFill>
                <a:latin typeface="Noto Serif Display Bold Bold"/>
              </a:rPr>
              <a:t>ECHEMOS UN VISTAZO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027769" y="379747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409031" y="5143500"/>
            <a:ext cx="2932675" cy="4281277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6613087" y="3239347"/>
            <a:ext cx="4215462" cy="1904153"/>
          </a:xfrm>
          <a:custGeom>
            <a:avLst/>
            <a:gdLst/>
            <a:ahLst/>
            <a:cxnLst/>
            <a:rect l="l" t="t" r="r" b="b"/>
            <a:pathLst>
              <a:path w="4215462" h="1904153">
                <a:moveTo>
                  <a:pt x="0" y="0"/>
                </a:moveTo>
                <a:lnTo>
                  <a:pt x="4215462" y="0"/>
                </a:lnTo>
                <a:lnTo>
                  <a:pt x="4215462" y="1904153"/>
                </a:lnTo>
                <a:lnTo>
                  <a:pt x="0" y="190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75369" y="402780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73837" y="2835129"/>
            <a:ext cx="5166528" cy="5615919"/>
            <a:chOff x="0" y="0"/>
            <a:chExt cx="6888704" cy="7487892"/>
          </a:xfrm>
        </p:grpSpPr>
        <p:sp>
          <p:nvSpPr>
            <p:cNvPr id="12" name="TextBox 12"/>
            <p:cNvSpPr txBox="1"/>
            <p:nvPr/>
          </p:nvSpPr>
          <p:spPr>
            <a:xfrm>
              <a:off x="8328" y="981218"/>
              <a:ext cx="5016123" cy="6506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35"/>
                </a:lnSpc>
              </a:pPr>
              <a:r>
                <a:rPr lang="en-US" sz="1808" spc="289">
                  <a:solidFill>
                    <a:srgbClr val="FFFFFF"/>
                  </a:solidFill>
                  <a:latin typeface="Montserrat Light Bold"/>
                </a:rPr>
                <a:t>Acidez fija</a:t>
              </a:r>
            </a:p>
            <a:p>
              <a:pPr>
                <a:lnSpc>
                  <a:spcPts val="3512"/>
                </a:lnSpc>
              </a:pPr>
              <a:r>
                <a:rPr lang="en-US" sz="1848" spc="295">
                  <a:solidFill>
                    <a:srgbClr val="FFFFFF"/>
                  </a:solidFill>
                  <a:latin typeface="Montserrat Light Bold"/>
                </a:rPr>
                <a:t>Acidez volátil</a:t>
              </a:r>
            </a:p>
            <a:p>
              <a:pPr>
                <a:lnSpc>
                  <a:spcPts val="3512"/>
                </a:lnSpc>
              </a:pPr>
              <a:r>
                <a:rPr lang="en-US" sz="1848" spc="295">
                  <a:solidFill>
                    <a:srgbClr val="FFFFFF"/>
                  </a:solidFill>
                  <a:latin typeface="Montserrat Light Bold"/>
                </a:rPr>
                <a:t>Ácido cítrico</a:t>
              </a:r>
            </a:p>
            <a:p>
              <a:pPr>
                <a:lnSpc>
                  <a:spcPts val="3512"/>
                </a:lnSpc>
              </a:pPr>
              <a:r>
                <a:rPr lang="en-US" sz="1848" spc="295">
                  <a:solidFill>
                    <a:srgbClr val="FFFFFF"/>
                  </a:solidFill>
                  <a:latin typeface="Montserrat Light Bold"/>
                </a:rPr>
                <a:t>Azúcar residual</a:t>
              </a:r>
            </a:p>
            <a:p>
              <a:pPr>
                <a:lnSpc>
                  <a:spcPts val="3512"/>
                </a:lnSpc>
              </a:pPr>
              <a:r>
                <a:rPr lang="en-US" sz="1848" spc="295">
                  <a:solidFill>
                    <a:srgbClr val="FFFFFF"/>
                  </a:solidFill>
                  <a:latin typeface="Montserrat Light Bold"/>
                </a:rPr>
                <a:t>Cloruros</a:t>
              </a:r>
            </a:p>
            <a:p>
              <a:pPr>
                <a:lnSpc>
                  <a:spcPts val="3512"/>
                </a:lnSpc>
              </a:pPr>
              <a:r>
                <a:rPr lang="en-US" sz="1848" spc="295">
                  <a:solidFill>
                    <a:srgbClr val="FFFFFF"/>
                  </a:solidFill>
                  <a:latin typeface="Montserrat Light Bold"/>
                </a:rPr>
                <a:t>Dióxido de azufre libre</a:t>
              </a:r>
            </a:p>
            <a:p>
              <a:pPr>
                <a:lnSpc>
                  <a:spcPts val="3512"/>
                </a:lnSpc>
              </a:pPr>
              <a:r>
                <a:rPr lang="en-US" sz="1848" spc="295">
                  <a:solidFill>
                    <a:srgbClr val="FFFFFF"/>
                  </a:solidFill>
                  <a:latin typeface="Montserrat Light Bold"/>
                </a:rPr>
                <a:t>Dióxido de azufre total</a:t>
              </a:r>
            </a:p>
            <a:p>
              <a:pPr>
                <a:lnSpc>
                  <a:spcPts val="3512"/>
                </a:lnSpc>
              </a:pPr>
              <a:r>
                <a:rPr lang="en-US" sz="1848" spc="295">
                  <a:solidFill>
                    <a:srgbClr val="FFFFFF"/>
                  </a:solidFill>
                  <a:latin typeface="Montserrat Light Bold"/>
                </a:rPr>
                <a:t>Densidad</a:t>
              </a:r>
            </a:p>
            <a:p>
              <a:pPr>
                <a:lnSpc>
                  <a:spcPts val="3512"/>
                </a:lnSpc>
              </a:pPr>
              <a:r>
                <a:rPr lang="en-US" sz="1848" spc="295">
                  <a:solidFill>
                    <a:srgbClr val="FFFFFF"/>
                  </a:solidFill>
                  <a:latin typeface="Montserrat Light Bold"/>
                </a:rPr>
                <a:t>pH</a:t>
              </a:r>
            </a:p>
            <a:p>
              <a:pPr>
                <a:lnSpc>
                  <a:spcPts val="3512"/>
                </a:lnSpc>
              </a:pPr>
              <a:r>
                <a:rPr lang="en-US" sz="1848" spc="295">
                  <a:solidFill>
                    <a:srgbClr val="FFFFFF"/>
                  </a:solidFill>
                  <a:latin typeface="Montserrat Light Bold"/>
                </a:rPr>
                <a:t>Sulfitos</a:t>
              </a:r>
            </a:p>
            <a:p>
              <a:pPr>
                <a:lnSpc>
                  <a:spcPts val="3512"/>
                </a:lnSpc>
              </a:pPr>
              <a:r>
                <a:rPr lang="en-US" sz="1848" spc="295">
                  <a:solidFill>
                    <a:srgbClr val="FFFFFF"/>
                  </a:solidFill>
                  <a:latin typeface="Montserrat Light Bold"/>
                </a:rPr>
                <a:t>Alcohol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6888704" cy="60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2"/>
                </a:lnSpc>
              </a:pPr>
              <a:r>
                <a:rPr lang="en-US" sz="3164" spc="379">
                  <a:solidFill>
                    <a:srgbClr val="FFFFFF"/>
                  </a:solidFill>
                  <a:latin typeface="Oswald"/>
                </a:rPr>
                <a:t>COMPUESTOS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226148" y="3134572"/>
            <a:ext cx="3115557" cy="8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52"/>
              </a:lnSpc>
              <a:spcBef>
                <a:spcPct val="0"/>
              </a:spcBef>
            </a:pPr>
            <a:r>
              <a:rPr lang="en-US" sz="5037" dirty="0">
                <a:solidFill>
                  <a:srgbClr val="FFFFFF"/>
                </a:solidFill>
                <a:latin typeface="Open Sans Extra Bold"/>
              </a:rPr>
              <a:t>CALIDAD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273724" y="3090600"/>
            <a:ext cx="13740552" cy="4847279"/>
          </a:xfrm>
          <a:custGeom>
            <a:avLst/>
            <a:gdLst/>
            <a:ahLst/>
            <a:cxnLst/>
            <a:rect l="l" t="t" r="r" b="b"/>
            <a:pathLst>
              <a:path w="13740552" h="4847279">
                <a:moveTo>
                  <a:pt x="0" y="0"/>
                </a:moveTo>
                <a:lnTo>
                  <a:pt x="13740552" y="0"/>
                </a:lnTo>
                <a:lnTo>
                  <a:pt x="13740552" y="4847279"/>
                </a:lnTo>
                <a:lnTo>
                  <a:pt x="0" y="484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28669" y="1707570"/>
            <a:ext cx="12230663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0"/>
              </a:lnSpc>
            </a:pPr>
            <a:r>
              <a:rPr lang="en-US" sz="6500">
                <a:solidFill>
                  <a:srgbClr val="F5EDE6"/>
                </a:solidFill>
                <a:latin typeface="Noto Serif Display Bold Bold"/>
              </a:rPr>
              <a:t>DISTRIBUCIÓN DE CALIDAD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27769" y="379747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05420" y="8801100"/>
            <a:ext cx="8081980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Open Sans Extra Bold"/>
              </a:rPr>
              <a:t>Como </a:t>
            </a:r>
            <a:r>
              <a:rPr lang="en-US" sz="2199" dirty="0" err="1">
                <a:solidFill>
                  <a:srgbClr val="FFFFFF"/>
                </a:solidFill>
                <a:latin typeface="Open Sans Extra Bold"/>
              </a:rPr>
              <a:t>vemos</a:t>
            </a:r>
            <a:r>
              <a:rPr lang="en-US" sz="2199" dirty="0">
                <a:solidFill>
                  <a:srgbClr val="FFFFFF"/>
                </a:solidFill>
                <a:latin typeface="Open Sans Extra Bold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Open Sans Extra Bold"/>
              </a:rPr>
              <a:t>el</a:t>
            </a:r>
            <a:r>
              <a:rPr lang="en-US" sz="2199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Extra Bold"/>
              </a:rPr>
              <a:t>grupo</a:t>
            </a:r>
            <a:r>
              <a:rPr lang="en-US" sz="2199" dirty="0">
                <a:solidFill>
                  <a:srgbClr val="FFFFFF"/>
                </a:solidFill>
                <a:latin typeface="Open Sans Extra Bold"/>
              </a:rPr>
              <a:t> 6, 5 y 7 son </a:t>
            </a:r>
            <a:r>
              <a:rPr lang="en-US" sz="2199" dirty="0" err="1">
                <a:solidFill>
                  <a:srgbClr val="FFFFFF"/>
                </a:solidFill>
                <a:latin typeface="Open Sans Extra Bold"/>
              </a:rPr>
              <a:t>los</a:t>
            </a:r>
            <a:r>
              <a:rPr lang="en-US" sz="2199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Extra Bold"/>
              </a:rPr>
              <a:t>más</a:t>
            </a:r>
            <a:r>
              <a:rPr lang="en-US" sz="2199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Extra Bold"/>
              </a:rPr>
              <a:t>numerosos</a:t>
            </a:r>
            <a:r>
              <a:rPr lang="en-US" sz="2199" dirty="0">
                <a:solidFill>
                  <a:srgbClr val="FFFFFF"/>
                </a:solidFill>
                <a:latin typeface="Open Sans Extra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728389" y="1797491"/>
            <a:ext cx="14831222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6500">
                <a:solidFill>
                  <a:srgbClr val="F5EDE6"/>
                </a:solidFill>
                <a:latin typeface="Noto Serif Display Bold Bold"/>
              </a:rPr>
              <a:t>CORRELACIÓN DE COMPONENTES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75369" y="402780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73837" y="3002794"/>
            <a:ext cx="10975128" cy="6582261"/>
          </a:xfrm>
          <a:custGeom>
            <a:avLst/>
            <a:gdLst/>
            <a:ahLst/>
            <a:cxnLst/>
            <a:rect l="l" t="t" r="r" b="b"/>
            <a:pathLst>
              <a:path w="10975128" h="6582261">
                <a:moveTo>
                  <a:pt x="0" y="0"/>
                </a:moveTo>
                <a:lnTo>
                  <a:pt x="10975128" y="0"/>
                </a:lnTo>
                <a:lnTo>
                  <a:pt x="10975128" y="6582261"/>
                </a:lnTo>
                <a:lnTo>
                  <a:pt x="0" y="6582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121472" y="3190046"/>
            <a:ext cx="4741973" cy="3615280"/>
            <a:chOff x="0" y="0"/>
            <a:chExt cx="6322631" cy="4820374"/>
          </a:xfrm>
        </p:grpSpPr>
        <p:sp>
          <p:nvSpPr>
            <p:cNvPr id="12" name="TextBox 12"/>
            <p:cNvSpPr txBox="1"/>
            <p:nvPr/>
          </p:nvSpPr>
          <p:spPr>
            <a:xfrm>
              <a:off x="7644" y="842787"/>
              <a:ext cx="4603928" cy="3977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44"/>
                </a:lnSpc>
              </a:pPr>
              <a:r>
                <a:rPr lang="en-US" sz="2496" spc="399">
                  <a:solidFill>
                    <a:srgbClr val="FFFFFF"/>
                  </a:solidFill>
                  <a:latin typeface="Montserrat Light Bold"/>
                </a:rPr>
                <a:t>Alcohol</a:t>
              </a:r>
            </a:p>
            <a:p>
              <a:pPr>
                <a:lnSpc>
                  <a:spcPts val="4744"/>
                </a:lnSpc>
              </a:pPr>
              <a:r>
                <a:rPr lang="en-US" sz="2496" spc="399">
                  <a:solidFill>
                    <a:srgbClr val="FFFFFF"/>
                  </a:solidFill>
                  <a:latin typeface="Montserrat Light Bold"/>
                </a:rPr>
                <a:t>Cloruros</a:t>
              </a:r>
            </a:p>
            <a:p>
              <a:pPr>
                <a:lnSpc>
                  <a:spcPts val="4744"/>
                </a:lnSpc>
              </a:pPr>
              <a:r>
                <a:rPr lang="en-US" sz="2496" spc="399">
                  <a:solidFill>
                    <a:srgbClr val="FFFFFF"/>
                  </a:solidFill>
                  <a:latin typeface="Montserrat Light Bold"/>
                </a:rPr>
                <a:t>Densidad</a:t>
              </a:r>
            </a:p>
            <a:p>
              <a:pPr>
                <a:lnSpc>
                  <a:spcPts val="4744"/>
                </a:lnSpc>
              </a:pPr>
              <a:r>
                <a:rPr lang="en-US" sz="2496" spc="399">
                  <a:solidFill>
                    <a:srgbClr val="FFFFFF"/>
                  </a:solidFill>
                  <a:latin typeface="Montserrat Light Bold"/>
                </a:rPr>
                <a:t>Acidez volátil</a:t>
              </a:r>
            </a:p>
            <a:p>
              <a:pPr>
                <a:lnSpc>
                  <a:spcPts val="4744"/>
                </a:lnSpc>
              </a:pPr>
              <a:endParaRPr lang="en-US" sz="2496" spc="399">
                <a:solidFill>
                  <a:srgbClr val="FFFFFF"/>
                </a:solidFill>
                <a:latin typeface="Montserrat Light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6322631" cy="56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734257" y="3004605"/>
            <a:ext cx="8250378" cy="6667712"/>
          </a:xfrm>
          <a:custGeom>
            <a:avLst/>
            <a:gdLst/>
            <a:ahLst/>
            <a:cxnLst/>
            <a:rect l="l" t="t" r="r" b="b"/>
            <a:pathLst>
              <a:path w="8250378" h="6667712">
                <a:moveTo>
                  <a:pt x="0" y="0"/>
                </a:moveTo>
                <a:lnTo>
                  <a:pt x="8250377" y="0"/>
                </a:lnTo>
                <a:lnTo>
                  <a:pt x="8250377" y="6667712"/>
                </a:lnTo>
                <a:lnTo>
                  <a:pt x="0" y="6667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92536" y="1797491"/>
            <a:ext cx="14733819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0"/>
              </a:lnSpc>
            </a:pPr>
            <a:r>
              <a:rPr lang="en-US" sz="6500">
                <a:solidFill>
                  <a:srgbClr val="F5EDE6"/>
                </a:solidFill>
                <a:latin typeface="Noto Serif Display Bold Bold"/>
              </a:rPr>
              <a:t>DATOS DE CALIDAD VS. ALCOHOL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27769" y="379747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3950" y="493124"/>
            <a:ext cx="368586" cy="3685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5EDE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487476" y="1330766"/>
            <a:ext cx="19030888" cy="0"/>
          </a:xfrm>
          <a:prstGeom prst="line">
            <a:avLst/>
          </a:prstGeom>
          <a:ln w="19050" cap="flat">
            <a:solidFill>
              <a:srgbClr val="F5ED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4772252" y="3610943"/>
            <a:ext cx="8743496" cy="5647357"/>
          </a:xfrm>
          <a:custGeom>
            <a:avLst/>
            <a:gdLst/>
            <a:ahLst/>
            <a:cxnLst/>
            <a:rect l="l" t="t" r="r" b="b"/>
            <a:pathLst>
              <a:path w="8743496" h="5647357">
                <a:moveTo>
                  <a:pt x="0" y="0"/>
                </a:moveTo>
                <a:lnTo>
                  <a:pt x="8743496" y="0"/>
                </a:lnTo>
                <a:lnTo>
                  <a:pt x="8743496" y="5647357"/>
                </a:lnTo>
                <a:lnTo>
                  <a:pt x="0" y="5647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8389" y="2264175"/>
            <a:ext cx="14831222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6500">
                <a:solidFill>
                  <a:srgbClr val="F5EDE6"/>
                </a:solidFill>
                <a:latin typeface="Noto Serif Display Bold Bold"/>
              </a:rPr>
              <a:t>GRUPOS SEGÚN ALCOHOL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3837" y="438633"/>
            <a:ext cx="3446133" cy="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5EDE6"/>
                </a:solidFill>
                <a:latin typeface="Agrandir"/>
              </a:rPr>
              <a:t>The Bridge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75369" y="402780"/>
            <a:ext cx="3988076" cy="48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48">
                <a:solidFill>
                  <a:srgbClr val="F5EDE6"/>
                </a:solidFill>
                <a:latin typeface="Agrandir Bold"/>
              </a:rPr>
              <a:t>Victoria Suárez Santana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Personalizado</PresentationFormat>
  <Paragraphs>76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9" baseType="lpstr">
      <vt:lpstr>Agrandir Bold</vt:lpstr>
      <vt:lpstr>Oswald</vt:lpstr>
      <vt:lpstr>Noto Serif Display Bold Bold</vt:lpstr>
      <vt:lpstr>Montserrat Classic Bold</vt:lpstr>
      <vt:lpstr>Agrandir</vt:lpstr>
      <vt:lpstr>Arial</vt:lpstr>
      <vt:lpstr>Horizon Bold</vt:lpstr>
      <vt:lpstr>Montserrat Light Italics</vt:lpstr>
      <vt:lpstr>Montserrat Light</vt:lpstr>
      <vt:lpstr>Montserrat Light Bold</vt:lpstr>
      <vt:lpstr>Open Sans Extra Bold</vt:lpstr>
      <vt:lpstr>Montserrat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</dc:title>
  <cp:lastModifiedBy>Victoria Suárez Santana</cp:lastModifiedBy>
  <cp:revision>2</cp:revision>
  <dcterms:created xsi:type="dcterms:W3CDTF">2006-08-16T00:00:00Z</dcterms:created>
  <dcterms:modified xsi:type="dcterms:W3CDTF">2023-06-26T18:27:56Z</dcterms:modified>
  <dc:identifier>DAFl4KbXATQ</dc:identifier>
</cp:coreProperties>
</file>